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4"/>
  </p:notesMasterIdLst>
  <p:sldIdLst>
    <p:sldId id="859" r:id="rId2"/>
    <p:sldId id="1238" r:id="rId3"/>
    <p:sldId id="1244" r:id="rId4"/>
    <p:sldId id="1239" r:id="rId5"/>
    <p:sldId id="1289" r:id="rId6"/>
    <p:sldId id="1240" r:id="rId7"/>
    <p:sldId id="1243" r:id="rId8"/>
    <p:sldId id="1247" r:id="rId9"/>
    <p:sldId id="1252" r:id="rId10"/>
    <p:sldId id="1256" r:id="rId11"/>
    <p:sldId id="1263" r:id="rId12"/>
    <p:sldId id="1257" r:id="rId13"/>
    <p:sldId id="1258" r:id="rId14"/>
    <p:sldId id="1260" r:id="rId15"/>
    <p:sldId id="1262" r:id="rId16"/>
    <p:sldId id="1264" r:id="rId17"/>
    <p:sldId id="1290" r:id="rId18"/>
    <p:sldId id="1291" r:id="rId19"/>
    <p:sldId id="1292" r:id="rId20"/>
    <p:sldId id="1293" r:id="rId21"/>
    <p:sldId id="1294" r:id="rId22"/>
    <p:sldId id="1265" r:id="rId23"/>
    <p:sldId id="1270" r:id="rId24"/>
    <p:sldId id="1269" r:id="rId25"/>
    <p:sldId id="1271" r:id="rId26"/>
    <p:sldId id="1272" r:id="rId27"/>
    <p:sldId id="1273" r:id="rId28"/>
    <p:sldId id="1275" r:id="rId29"/>
    <p:sldId id="1277" r:id="rId30"/>
    <p:sldId id="1279" r:id="rId31"/>
    <p:sldId id="1280" r:id="rId32"/>
    <p:sldId id="1282" r:id="rId33"/>
    <p:sldId id="1284" r:id="rId34"/>
    <p:sldId id="1283" r:id="rId35"/>
    <p:sldId id="1285" r:id="rId36"/>
    <p:sldId id="1286" r:id="rId37"/>
    <p:sldId id="1288" r:id="rId38"/>
    <p:sldId id="1295" r:id="rId39"/>
    <p:sldId id="1296" r:id="rId40"/>
    <p:sldId id="1297" r:id="rId41"/>
    <p:sldId id="1299" r:id="rId42"/>
    <p:sldId id="1300" r:id="rId4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7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037342"/>
            <a:ext cx="115233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考点过关整合    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九年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级上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册</a:t>
            </a:r>
            <a:endParaRPr lang="zh-CN" altLang="en-US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民主与法治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行民主监督的意义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）有利于国家机关和国家工作人员改进工作，预防腐败。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）有利于增强公民的参与意识，激发公民的参与热情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什么要增强民主意识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）在现代社会，民主应该成为公民的一种生活方式和生活态度。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）一个国家和社会民主生活的质量和水平，与公民的民主意识密切相关。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）增强我国公民的民主意识，有利于完善中国特色社会主义民主。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）增强我国公民的民主意识，是社会主义制度永葆生命力的重要保证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9.eps" descr="id:21474941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254144"/>
            <a:ext cx="1241375" cy="319647"/>
          </a:xfrm>
          <a:prstGeom prst="rect">
            <a:avLst/>
          </a:prstGeom>
        </p:spPr>
      </p:pic>
      <p:pic>
        <p:nvPicPr>
          <p:cNvPr id="4" name="ZK考点10.eps" descr="id:21474966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4712" y="2907053"/>
            <a:ext cx="1259840" cy="31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97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国公民参与民主生活必备的素养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我国公民应该怎样正确参与民主生活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参与民主生活应该注意什么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）要有社会责任感和主人翁意识。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）以理性、公正、客观的态度全面、深刻、辩证地看问题。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）立场正确、逻辑清晰地表达观点和意见。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）逐步提高依法有序参与民主生活的能力。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1.eps" descr="id:21474941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08431"/>
            <a:ext cx="1293320" cy="32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6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民怎样增强民主意识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）自觉遵守宪法，始终按照宪法原则和精神参与民主生活。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）不断积累民主知识，形成尊重、宽容、批判和协商的民主态度。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）依法参与公共事务，在实践中逐步增强民主意识。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国为什么选择法治道路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法治对个人、社会、国家的意义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）法治能够为人们提供良好的生活秩序。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）法治是中国式现代化的重要保障，是解决社会矛盾、维护社会稳定、实现社会正义的有效方式。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）走法治道路是实现中华民族伟大复兴的必然选择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3.eps" descr="id:21474967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398246"/>
            <a:ext cx="1386840" cy="311785"/>
          </a:xfrm>
          <a:prstGeom prst="rect">
            <a:avLst/>
          </a:prstGeom>
        </p:spPr>
      </p:pic>
      <p:pic>
        <p:nvPicPr>
          <p:cNvPr id="4" name="ZK考点12.eps" descr="id:21474966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96752"/>
            <a:ext cx="1330325" cy="29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50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治要求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）实行良法之治。（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）实行善治。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么是良法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）反映最广大人民群众的意志和利益。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）反映社会发展的规律。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）维护公民的基本权利，符合公平正义要求。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）促进人与社会的共同发展。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4.eps" descr="id:21474967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6506" y="1550810"/>
            <a:ext cx="1248220" cy="280797"/>
          </a:xfrm>
          <a:prstGeom prst="rect">
            <a:avLst/>
          </a:prstGeom>
        </p:spPr>
      </p:pic>
      <p:pic>
        <p:nvPicPr>
          <p:cNvPr id="4" name="ZK考点15.eps" descr="id:21474967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8819" y="2633697"/>
            <a:ext cx="1211151" cy="2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67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法令者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民之命也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为治之本也。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意思是法律条例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是百姓生存的根本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是治理国家的基础。考查选择法治道路。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国无常强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无常弱。奉法者强则国强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奉法者弱则国弱。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意思是国家不会永远富强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亦不会长久贫弱。执行法度的人坚决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国家就会富强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执行法度的人软弱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国家就会贫弱。考查严格执法。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77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431925" algn="l"/>
                <a:tab pos="2700338" algn="l"/>
                <a:tab pos="5580063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治是中国式现代化的重要保障。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431925" algn="l"/>
                <a:tab pos="2700338" algn="l"/>
                <a:tab pos="5580063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领导人民治理国家的基本方略是依法治国。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431925" algn="l"/>
                <a:tab pos="2700338" algn="l"/>
                <a:tab pos="5580063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面依法治国是中国特色社会主义的本质要求和重要保障。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431925" algn="l"/>
                <a:tab pos="2700338" algn="l"/>
                <a:tab pos="5580063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近平法治思想是全面依法治国的根本遵循和行动指南。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431925" algn="l"/>
                <a:tab pos="2700338" algn="l"/>
                <a:tab pos="5580063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面推进依法治国总目标是建设中国特色社会主义法治体系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建设社会主义法治国家。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1431925" algn="l"/>
                <a:tab pos="2700338" algn="l"/>
                <a:tab pos="5580063" algn="l"/>
                <a:tab pos="8461375" algn="l"/>
              </a:tabLst>
            </a:pPr>
            <a:endParaRPr lang="zh-CN" altLang="en-US"/>
          </a:p>
        </p:txBody>
      </p:sp>
      <p:pic>
        <p:nvPicPr>
          <p:cNvPr id="3" name="ZK考点17.eps" descr="id:21474967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942790"/>
            <a:ext cx="1330325" cy="299085"/>
          </a:xfrm>
          <a:prstGeom prst="rect">
            <a:avLst/>
          </a:prstGeom>
        </p:spPr>
      </p:pic>
      <p:pic>
        <p:nvPicPr>
          <p:cNvPr id="4" name="ZK考点16.eps" descr="id:21474967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21482"/>
            <a:ext cx="1330325" cy="299085"/>
          </a:xfrm>
          <a:prstGeom prst="rect">
            <a:avLst/>
          </a:prstGeom>
        </p:spPr>
      </p:pic>
      <p:pic>
        <p:nvPicPr>
          <p:cNvPr id="5" name="ZK考点18.eps" descr="id:21474967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2766" y="2478150"/>
            <a:ext cx="1330325" cy="299085"/>
          </a:xfrm>
          <a:prstGeom prst="rect">
            <a:avLst/>
          </a:prstGeom>
        </p:spPr>
      </p:pic>
      <p:pic>
        <p:nvPicPr>
          <p:cNvPr id="6" name="ZK考点19.eps" descr="id:214749674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13372" y="3029900"/>
            <a:ext cx="1259840" cy="311531"/>
          </a:xfrm>
          <a:prstGeom prst="rect">
            <a:avLst/>
          </a:prstGeom>
        </p:spPr>
      </p:pic>
      <p:pic>
        <p:nvPicPr>
          <p:cNvPr id="7" name="ZK考点20.eps" descr="id:214749674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2376" y="3542053"/>
            <a:ext cx="1272886" cy="3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10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设法治中国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）使每一项立法都得到人民群众的普遍拥护。（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）使每一部法律法规都得到严格执行。（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执法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）使每一个司法案件都体现公平正义。（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司法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）使每一位公民都成为法治的忠实崇尚者、自觉遵守者和坚定捍卫者。（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）坚定不移走中国特色社会主义法治道路，必须坚持党的领导、人民当家作主、依法治国有机统一。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1.eps" descr="id:21474967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554947"/>
            <a:ext cx="1189990" cy="26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55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治政府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）政府的作用：一方面，人们的社会生活需要政府管理；另一方面，人们又享受着政府提供的公共服务。（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可概括为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管理社会生活、提供公共服务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）政府的权力来源：在我国，政府的权力来源于人民。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）政府的宗旨：政府的宗旨是为人民服务。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）政府的工作原则：政府的工作要对人民负责，受人民监督，为人民谋利益。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）依法行政的重要性：依法行政是现代法治政府行使权力普遍奉行的基本准则。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）依法行政的核心：依法行政的核心是规范政府的行政权。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2.eps" descr="id:21474967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7677" y="1182469"/>
            <a:ext cx="1209386" cy="29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29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298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设法治政府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）政府：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建设法治政府，要全面推进政务公开，保障公民的知情权、参与权、表达权和监督权，促进政府决策科学化和民主化。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建设法治政府，必须依法行政，防范行政权力的滥用，维护广大人民群众的合法权益，提高政府公信力，从而推进民主法治建设进程。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）个人：建设法治政府，公民要积极参与，献计献策，主动监督，促进政府依法行政。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3.eps" descr="id:21474967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661459"/>
            <a:ext cx="1291165" cy="29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0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行法治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）国家要推进科学立法、严格执法、公正司法、全民守法。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）公民要增强尊法学法守法用法意识，弘扬法治精神，强化规则意识，树立正确的权利义务观念。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）党和政府及其工作人员要带头尊法学法守法用法，提高用法能力。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）社会要加强法治宣传，弘扬社会主义法治精神，传承中华优秀传统法律文化，共同营造良好的法治文化环境，在全社会鲜明地树立起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守法光荣、违法可耻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的法治文化导向。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）需要法律和道德共同发挥作用，坚持法治和德治相结合。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）坚定不移走中国特色社会主义法治道路，必须坚持党的领导、人民当家作主、依法治国有机统一。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4.eps" descr="id:21474967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330325" cy="29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1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知识导图DF.eps" descr="id:2147494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540" y="747452"/>
            <a:ext cx="11279332" cy="5299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782" y="1484784"/>
            <a:ext cx="7120590" cy="49429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606" y="3221571"/>
            <a:ext cx="1206231" cy="10945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6383" y="3683871"/>
            <a:ext cx="521025" cy="16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非从天下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非从地出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发于人间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合乎人心而已。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意思是法不是从天上来的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也不是从地下来的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而是发源于人间与社会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是为顺应人心而产生的。考查厉行法治。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14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样处理好法治与德治的关系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）国家和社会治理需要法律和道德共同发挥作用。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）既重视发挥法律的规范作用，又重视发挥道德的教化作用。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）以法治承载道德理念，强化法律对道德建设的促进作用；以道德滋养法治精神，强化道德对法治文化的支撑作用。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）法律与道德相辅相成，法治与德治相得益彰。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5.eps" descr="id:21474967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48166"/>
            <a:ext cx="1291165" cy="31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93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政府要依法执政。（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易错辨析DF.eps" descr="id:2147494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9893" y="764704"/>
            <a:ext cx="11050627" cy="519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95176" y="1666667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79296" y="2132819"/>
            <a:ext cx="9362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中国共产党依法执政，政府（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行政机关</a:t>
            </a:r>
            <a:r>
              <a:rPr lang="zh-CN" altLang="zh-CN" sz="2400">
                <a:cs typeface="Times New Roman" panose="02020603050405020304" pitchFamily="18" charset="0"/>
              </a:rPr>
              <a:t>）依法行政、严格执法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65879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法治是中国式现代化的重要保障。（　　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04961" y="2771415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20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某市积极探索发展全过程人民民主有效路径，把好事实事做到群众的心坎上。下列关于该路径各环节的排序，正确的是（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政府履行职责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组织实施项目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政府倾听民声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公开征集项目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人大调研视察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监督检查项目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人大代表票决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确定实施项目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提分优练DF.eps" descr="id:21474941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140" y="692696"/>
            <a:ext cx="11584132" cy="5443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50375" y="25476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学生对全过程人民民主的理解。分析可知，政府首先应倾听民声，公开征集项目；征集项目后需通过人大代表票决确定实施项目，体现决策的民主性；项目通过后由政府组织实施，政府履行行政职责；人大在项目执行过程中进行调研视察和监督，确保项目落实。因此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➝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符合逻辑顺序，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25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）某地交管部门进行交通信号灯倒计时牌改造（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见下图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），这一举措赢得市民纷纷点赞。这一做法（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体现政府坚持民主管理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有利于增强政府公信力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能防止行政权力的滥用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扩大了公民的民主权利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jszjzz02.jpg" descr="id:21474968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39222" y="2477611"/>
            <a:ext cx="2664460" cy="21120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64386" y="219502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05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盐城经济技术开发区三模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）近年来，电动自行车引发的火灾事故连年增长，严重威胁人民群众生命财产安全。淮安市某区准备就电动自行车充电桩安装、车棚建设拟订方案，过程如下：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照方案实施的一般过程，推断其合理的顺序是（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138563"/>
              </p:ext>
            </p:extLst>
          </p:nvPr>
        </p:nvGraphicFramePr>
        <p:xfrm>
          <a:off x="609600" y="2794449"/>
          <a:ext cx="10971212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2742803">
                  <a:extLst>
                    <a:ext uri="{9D8B030D-6E8A-4147-A177-3AD203B41FA5}">
                      <a16:colId xmlns:a16="http://schemas.microsoft.com/office/drawing/2014/main" val="1727698033"/>
                    </a:ext>
                  </a:extLst>
                </a:gridCol>
                <a:gridCol w="2742803">
                  <a:extLst>
                    <a:ext uri="{9D8B030D-6E8A-4147-A177-3AD203B41FA5}">
                      <a16:colId xmlns:a16="http://schemas.microsoft.com/office/drawing/2014/main" val="635765870"/>
                    </a:ext>
                  </a:extLst>
                </a:gridCol>
                <a:gridCol w="2742803">
                  <a:extLst>
                    <a:ext uri="{9D8B030D-6E8A-4147-A177-3AD203B41FA5}">
                      <a16:colId xmlns:a16="http://schemas.microsoft.com/office/drawing/2014/main" val="3303028625"/>
                    </a:ext>
                  </a:extLst>
                </a:gridCol>
                <a:gridCol w="2742803">
                  <a:extLst>
                    <a:ext uri="{9D8B030D-6E8A-4147-A177-3AD203B41FA5}">
                      <a16:colId xmlns:a16="http://schemas.microsoft.com/office/drawing/2014/main" val="20300247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邀请专家设计安装方案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全面摸排了解群众需求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实施方案接受群众监督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公示方案征集群众意见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831688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7284838" y="39262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12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呼伦贝尔、兴安盟中考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）用图示、表格、符号等来梳理知识是一种有效的学习方法，下面是小伟复习道德与法治知识时整理的学习笔记，其中正确的有（　　）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z="3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四个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k37.jpg" descr="id:21474968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34077" y="1893560"/>
            <a:ext cx="5264150" cy="38550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199662" y="138013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76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年全国两会期间，首位盲人全国人大代表王永澄，拿到人大会议上首份盲文版政府工作报告。他积极传递全国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多万视障人士的心声，提出的无障碍环境建设等意见都被采纳。对此，下列理解正确的是（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人大代表密切联系群众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努力为人民服务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全国人大代表有提案权、表决权和决定权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协商民主是社会主义民主政治的本质特征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我国民主是最广泛、最真实、最管用的民主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19542" y="243248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8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5415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）为了解决漫画《费力寻找》反映的问题，有关部门多次出台法规加以约束，但部分经营者依然我行我素。面对这一现状，需要（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政府加强严格执法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提高政府办事效率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提高公众媒介素养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监察机关履行职责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sszzz02.jpg" descr="id:21474968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83349" y="2504119"/>
            <a:ext cx="2828245" cy="208702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089585" y="4436928"/>
            <a:ext cx="141577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费力寻找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17095" y="20683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8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7205" y="1098979"/>
            <a:ext cx="8158521" cy="46600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9920" y="2636912"/>
            <a:ext cx="1326854" cy="120395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8755" y="3153937"/>
            <a:ext cx="521025" cy="16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）为解决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在线工作无收益，离线休息无保障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的现象，最高人民法院明确把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付出实质性劳动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明显占用时间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作为线上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隐形加班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的认定标准。由此可见（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公民应自觉履行劳动义务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每一位公民都要捍卫法治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人民法院独立行使审判权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法律保护劳动者的合法权益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24740" y="24651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64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）《中华人民共和国爱国主义教育法》以法治的方式推动和保障新时代爱国主义教育，对于振奋民族精神、推进民族复兴具有重大而深远的意义。这表明（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道德对法治具有支撑作用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法律由国家强制力保证实施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道德具有教化和规范作用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法律对道德建设有促进作用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5320" y="260918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95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基于鼓励助人为乐、互相帮助的公序良俗，民法典规定，非营运机动车发生交通事故造成无偿搭乘人损害，属于该机动车一方责任的，应当减轻其赔偿责任，但是机动车使用人有故意或者重大过失除外。这一规定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彰显了法治是政治文明的核心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有利于发挥法律对道德建设的促进作用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有助于保障公民的物质帮助权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有利于发挥道德对法律的支撑作用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15857" y="25458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12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本题考查法律与道德的关系。法律规定除故意或重大过失外，减轻无偿搭乘中机动车使用人的赔偿责任，这一规定有利于鼓励人们助人为乐的行为，发挥了法律对道德（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助人为乐、互相帮助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）的促进作用，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符合题意；题干重点强调的是法律与道德的关系，而非法治在政治文明中的地位，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不符合题意；物质帮助权是指公民在年老、疾病或丧失劳动能力的情况下，有从国家和社会获得物质帮助的权利，题干未涉及物质帮助权，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不符合题意；题干强调的是法律对道德建设的促进作用，而不是道德对法律的支撑作用，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18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276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）近年来，各地政务大厅推行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午休不打烊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周末不打烊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政策，最大限度地让老百姓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少跑腿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，办事更便捷。政府的做法旨在（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坚持为人民谋利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益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努力建设法治政府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全面推进政务公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防止行政权力滥用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08202" y="25668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38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聊城中考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）阳谷县行政审批服务局以推进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高效办成一件事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为牵引，聚焦企业所需，对审批事项进行横向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打捆审批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，最大限度压缩了审批时限，受到企业好评。这有利于（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促进政府科学立法、公正司法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提高政府工作效率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赋能营商环境再优化、再提升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发扬民主、凝聚共识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33024" y="23176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89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政府没有立法权和司法权，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错误；根据材料可知，政府采取的措施有利于更好地为企业服务，与发扬民主、凝聚共识无关，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4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）下列行为符合我国法治要求的是（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纳税人赵某通过电子税务局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按规定及时缴纳税款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物业经理钱某没收本小区业主乱停乱放的电动自行车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检察官孙某依法对电信网络诈骗犯罪嫌疑人提起公诉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影迷李某在影院擅自摄录电影并发至网上供他人下载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45934" y="15040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49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116499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烟台中考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社区治理</a:t>
            </a:r>
            <a:r>
              <a:rPr lang="zh-CN" altLang="zh-CN" sz="200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幸福社区积极探索社区治理新路径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努力打造组织有力量、服务不打烊、有事好商量、民呼必有应的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幸福家园共同体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940707"/>
              </p:ext>
            </p:extLst>
          </p:nvPr>
        </p:nvGraphicFramePr>
        <p:xfrm>
          <a:off x="478582" y="2316811"/>
          <a:ext cx="11233248" cy="3848493"/>
        </p:xfrm>
        <a:graphic>
          <a:graphicData uri="http://schemas.openxmlformats.org/drawingml/2006/table">
            <a:tbl>
              <a:tblPr firstRow="1" firstCol="1" bandRow="1"/>
              <a:tblGrid>
                <a:gridCol w="864096">
                  <a:extLst>
                    <a:ext uri="{9D8B030D-6E8A-4147-A177-3AD203B41FA5}">
                      <a16:colId xmlns:a16="http://schemas.microsoft.com/office/drawing/2014/main" val="1165700910"/>
                    </a:ext>
                  </a:extLst>
                </a:gridCol>
                <a:gridCol w="10369152">
                  <a:extLst>
                    <a:ext uri="{9D8B030D-6E8A-4147-A177-3AD203B41FA5}">
                      <a16:colId xmlns:a16="http://schemas.microsoft.com/office/drawing/2014/main" val="68289233"/>
                    </a:ext>
                  </a:extLst>
                </a:gridCol>
              </a:tblGrid>
              <a:tr h="12828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镜头一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充分发挥基层党组织在统一居民思想、重大问题协调、动员多方力量等方面的作用。始终突出群众主体地位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全面推行</a:t>
                      </a:r>
                      <a:r>
                        <a:rPr lang="en-US" sz="2000" spc="-3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家园议事会</a:t>
                      </a:r>
                      <a:r>
                        <a:rPr lang="en-US" sz="2000" spc="-3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建设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通过事前充分调研、共同商讨方案、结果公示等环节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解决社区难办事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呈现出</a:t>
                      </a:r>
                      <a:r>
                        <a:rPr lang="en-US" sz="2000" spc="-3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邻里事、邻里议、邻里办、邻里享</a:t>
                      </a:r>
                      <a:r>
                        <a:rPr lang="en-US" sz="2000" spc="-3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的幸福画面。</a:t>
                      </a:r>
                      <a:endParaRPr lang="zh-CN" sz="2000" spc="-3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282787"/>
                  </a:ext>
                </a:extLst>
              </a:tr>
              <a:tr h="12828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镜头二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建立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文明家庭考评体系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。居民可以利用信用积分获得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分钱喝咖啡、免费看电影、获得低息贷款等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信用福利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。通过多种形式开展普法宣传和法治教育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同时联动片区民警、法律顾问、驻镇法官等各方力量组建多元解纷工作小组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凝聚起协商共治的强大合力。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5302086"/>
                  </a:ext>
                </a:extLst>
              </a:tr>
              <a:tr h="12828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镜头三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社区随处可见社区工作者的身影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他们深入走访居民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耐心听取意见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解决居民实际困难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事无巨细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任劳任怨。他们既担任群众议事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指导员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又化身群众矛盾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调解员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在政策性、法规性比较强的事项上为居民提供专业指导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守护居民幸福。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581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556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）通过镜头一、二，请你总结幸福社区治理的成功经验。（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6751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坚持党的领导，基层党组织在统一思想、协调重大问题和动员力量等方面发挥关键作用。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坚持以人民为中心的发展思想，突出人民群众主体地位，推行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家园议事会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，以事前调研、共同商讨方案和结果公示等方式解决问题，营造良好氛围。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文明家庭考评体系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，通过信用积分给予居民多种福利，激励居民积极参与社区治理。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开展多种形式的普法宣传和法治教育，提升居民法治意识。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93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694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）阅读镜头三并思考，要成为一名群众满意的社区工作者，应具备哪些基本素养。（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696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高度的责任心和敬业精神：能够事无巨细地对待工作，任劳任怨。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良好的沟通能力：深入走访居民，耐心听取意见，与居民进行有效的交流。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解决问题的能力：切实解决居民的实际困难，具备应对各种问题的能力。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丰富的专业知识：在政策性、法规性事项上能为居民提供专业指导。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服务意识：始终将居民的需求放在首位，全心全意为居民服务。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553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1402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主的足音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）中国民主价值追求的重要思想源头：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中华优秀传统文化中的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民惟邦本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政得其民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以百姓心为心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等民本思想，是中国民主价值追求的重要思想源头。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）一个国家选择走什么样的民主道路，取决于它的具体国情。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年，新中国成立，实现了从几千年封建专制政治向人民民主的伟大飞跃。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）新中国成立后，随着各级人民民主政权的建立和社会主义改造的完成，社会主义民主在中国大地上得以真正确立。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考点梳理DF.eps" descr="id:21474940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1146" y="764704"/>
            <a:ext cx="10808120" cy="508000"/>
          </a:xfrm>
          <a:prstGeom prst="rect">
            <a:avLst/>
          </a:prstGeom>
        </p:spPr>
      </p:pic>
      <p:pic>
        <p:nvPicPr>
          <p:cNvPr id="4" name="ZK考点1.eps" descr="id:2147494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77349"/>
            <a:ext cx="1333452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）请你谈谈幸福社区的做法有何意义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86898"/>
            <a:ext cx="11485848" cy="5008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对于居民来说：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提升生活质量：有效解决社区难事，让居民生活更加便利、舒适，享受更好的社区环境和服务。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增强参与感与归属感：通过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家园议事会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等形式，使居民积极参与社区事务，增强对社区的归属感和认同感。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促进个人发展：信用福利等措施激励居民提升自身素质，同时开展法治教育也有助于居民知法守法用法。 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对于社区而言：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提高治理效能：通过让基层党组织发挥作用、多元共治等做法，提升了社区治理的效率和效果。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营造和谐氛围：社区工作者深入社区等，有利于形成和谐、友好、互助的社区氛围，促进社区的稳定与发展。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推动文化建设：如开展普法宣传等，有利于提升社区的文化内涵和文明程度。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94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298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安徽中考节选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候鸟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堪称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空中旅行家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它们跨越千山万水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于季节更迭间勾勒出灵动的生命轨迹。近年来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我国生态环境持续好转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越来越多种类的候鸟选择在鄱阳湖等地栖息、繁衍。为守护这份生机与灵动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我国持续完善候鸟保护的法律法规体系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新修订的《中华人民共和国野生动物保护法》明确将候鸟迁飞通道纳入保护范畴。与此同时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公安机关进一步加大对非法捕猎的打击力度。未来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我们要继续加强候鸟保护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照亮这些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天空精灵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的迁徙路。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结合材料，运用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建设法治中国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的知识，说明如何做好候鸟保护工作。（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18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立法机关要科学立法，完善法律对候鸟保护的规定，为保护工作提供法律依据。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执法机关要严格执法，加大对非法捕猎的打击力度，通过严格执法震慑违法犯罪行为，确保法律的有效实施。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司法机关要公正司法，人民法院要依法审理涉及候鸟保护的各类案件，人民检察院要加强法律监督并依法提起公益诉讼以保护候鸟。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公民要增强尊法学法守法用法意识，弘扬法治精神，强化规则意识，树立正确的权利义务观念。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社会要引导公众参与候鸟保护，形成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全民守法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的社会氛围。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38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6863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民惟邦本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意思是百姓是国家的根本。考查中国传统民本思想。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政得其民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意思是政令的实施要合乎民意。考查中国传统民本思想。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以百姓心为心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意思是以百姓的意志为意志。考查中国传统民本思想。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50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874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体中国人民的共同价值追求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全体中国人民的共同价值追求是建设人民当家作主的社会主义国家，实现社会公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主价值的实现要靠民主形式和民主制度的建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.eps" descr="id:21474940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940716"/>
            <a:ext cx="1241375" cy="319647"/>
          </a:xfrm>
          <a:prstGeom prst="rect">
            <a:avLst/>
          </a:prstGeom>
        </p:spPr>
      </p:pic>
      <p:pic>
        <p:nvPicPr>
          <p:cNvPr id="4" name="ZK考点3.eps" descr="id:214749663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7937" y="3593085"/>
            <a:ext cx="1285240" cy="33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会主义新型民主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）全过程人民民主是社会主义民主政治的本质属性。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）人民当家作主是社会主义民主政治的本质特征。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）全过程人民民主是最广泛、最真实、最管用的民主。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）党的领导是发展全过程人民民主的根本保证。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）有事好商量，众人的事情由众人商量，是人民民主的真谛。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）形式：选举民主；协商民主（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我国社会主义民主政治的特有形式和独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）制度保障：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人民代表大会制度。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中国共产党领导的多党合作和政治协商制度。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民族区域自治制度。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基层群众自治制度。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4.eps" descr="id:2147494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33703"/>
            <a:ext cx="1254221" cy="3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国公民行使民主权利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参与民主生活的形式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）民主选举。（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）民主协商。（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）民主决策。（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）民主管理。（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）民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督。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主协商的地位、途径和意义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）地位：民主协商保证了人民的意愿和要求得到充分表达。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）途径：提案、座谈、论证等。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）意义：有利于充分发扬民主，广泛凝聚共识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5.eps" descr="id:2147494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18499"/>
            <a:ext cx="1275773" cy="325372"/>
          </a:xfrm>
          <a:prstGeom prst="rect">
            <a:avLst/>
          </a:prstGeom>
        </p:spPr>
      </p:pic>
      <p:pic>
        <p:nvPicPr>
          <p:cNvPr id="4" name="ZK考点6.eps" descr="id:21474941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169564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民参与民主决策的有力保证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社情民意反映制度（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通过电话、信函、邮件等方式反映自己的意见或建议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）、专家咨询制度、重大事项社会公示制度和社会听证制度（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召开听证会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主管理的重要性和意义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）重要性：让人人都有参与管理国家和社会各项事务的机会和渠道。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）意义：有利于广大人民积极行使民主权利，实现人民的事人民管、人民的事人民办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7.eps" descr="id:21474941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1375275"/>
            <a:ext cx="1345856" cy="343501"/>
          </a:xfrm>
          <a:prstGeom prst="rect">
            <a:avLst/>
          </a:prstGeom>
        </p:spPr>
      </p:pic>
      <p:pic>
        <p:nvPicPr>
          <p:cNvPr id="4" name="ZK考点8.eps" descr="id:21474966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005658"/>
            <a:ext cx="1315132" cy="33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5452</Words>
  <Application>Microsoft Office PowerPoint</Application>
  <PresentationFormat>自定义</PresentationFormat>
  <Paragraphs>215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0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608</cp:revision>
  <dcterms:created xsi:type="dcterms:W3CDTF">2020-11-06T05:24:00Z</dcterms:created>
  <dcterms:modified xsi:type="dcterms:W3CDTF">2025-11-15T08:45:33Z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